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</p:sldIdLst>
  <p:sldSz cy="5143500" cx="9144000"/>
  <p:notesSz cx="6858000" cy="9144000"/>
  <p:embeddedFontLst>
    <p:embeddedFont>
      <p:font typeface="Proxima Nova"/>
      <p:regular r:id="rId19"/>
      <p:bold r:id="rId20"/>
      <p:italic r:id="rId21"/>
      <p:boldItalic r:id="rId22"/>
    </p:embeddedFont>
    <p:embeddedFont>
      <p:font typeface="Karla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roximaNova-bold.fntdata"/><Relationship Id="rId22" Type="http://schemas.openxmlformats.org/officeDocument/2006/relationships/font" Target="fonts/ProximaNova-boldItalic.fntdata"/><Relationship Id="rId21" Type="http://schemas.openxmlformats.org/officeDocument/2006/relationships/font" Target="fonts/ProximaNova-italic.fntdata"/><Relationship Id="rId24" Type="http://schemas.openxmlformats.org/officeDocument/2006/relationships/font" Target="fonts/Karla-bold.fntdata"/><Relationship Id="rId23" Type="http://schemas.openxmlformats.org/officeDocument/2006/relationships/font" Target="fonts/Karla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Karla-boldItalic.fntdata"/><Relationship Id="rId25" Type="http://schemas.openxmlformats.org/officeDocument/2006/relationships/font" Target="fonts/Karla-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font" Target="fonts/ProximaNova-regular.fntdata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96b711fbf8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96b711fbf8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Sophie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1b14f5d98b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1b14f5d98b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Sophie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1b14f5d98b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1b14f5d98b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1b14f5d98b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1b14f5d98b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98c3cba301_2_3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98c3cba301_2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98c3cba301_2_3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98c3cba301_2_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98c3cba301_2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98c3cba301_2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98c3cba301_2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98c3cba301_2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96b711fbf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96b711fbf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9924032d2b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9924032d2b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96b711fbf8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96b711fbf8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1" name="Google Shape;61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2" name="Google Shape;62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3" name="Google Shape;73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4" name="Google Shape;74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7" name="Google Shape;77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0" name="Google Shape;80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1" name="Google Shape;81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4" name="Google Shape;84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8" name="Google Shape;88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9" name="Google Shape;89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0" name="Google Shape;90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" name="Google Shape;16;p3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3" name="Google Shape;93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6" name="Google Shape;96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7" name="Google Shape;97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pearmin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7" name="Google Shape;57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8" name="Google Shape;58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5"/>
          <p:cNvSpPr txBox="1"/>
          <p:nvPr>
            <p:ph type="ctrTitle"/>
          </p:nvPr>
        </p:nvSpPr>
        <p:spPr>
          <a:xfrm>
            <a:off x="478250" y="124925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Role of Digital Solutions</a:t>
            </a:r>
            <a:endParaRPr/>
          </a:p>
        </p:txBody>
      </p:sp>
      <p:sp>
        <p:nvSpPr>
          <p:cNvPr id="105" name="Google Shape;105;p25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 agroecological supply networks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4"/>
          <p:cNvSpPr txBox="1"/>
          <p:nvPr>
            <p:ph type="title"/>
          </p:nvPr>
        </p:nvSpPr>
        <p:spPr>
          <a:xfrm>
            <a:off x="311700" y="299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020"/>
              <a:t>The Pilot</a:t>
            </a:r>
            <a:endParaRPr sz="3020"/>
          </a:p>
        </p:txBody>
      </p:sp>
      <p:sp>
        <p:nvSpPr>
          <p:cNvPr id="193" name="Google Shape;193;p34"/>
          <p:cNvSpPr txBox="1"/>
          <p:nvPr>
            <p:ph idx="1" type="body"/>
          </p:nvPr>
        </p:nvSpPr>
        <p:spPr>
          <a:xfrm>
            <a:off x="311700" y="1000175"/>
            <a:ext cx="3018000" cy="377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accent2"/>
                </a:solidFill>
              </a:rPr>
              <a:t>Technical Partners</a:t>
            </a:r>
            <a:endParaRPr b="1" sz="1200">
              <a:solidFill>
                <a:schemeClr val="accent2"/>
              </a:solidFill>
            </a:endParaRPr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●"/>
            </a:pPr>
            <a:r>
              <a:rPr lang="en-GB" sz="1200">
                <a:solidFill>
                  <a:schemeClr val="accent2"/>
                </a:solidFill>
              </a:rPr>
              <a:t>Open Food Network UK</a:t>
            </a:r>
            <a:endParaRPr sz="1200">
              <a:solidFill>
                <a:schemeClr val="accent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●"/>
            </a:pPr>
            <a:r>
              <a:rPr lang="en-GB" sz="1200">
                <a:solidFill>
                  <a:schemeClr val="accent2"/>
                </a:solidFill>
              </a:rPr>
              <a:t>Ooooby</a:t>
            </a:r>
            <a:endParaRPr sz="1200">
              <a:solidFill>
                <a:schemeClr val="accent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●"/>
            </a:pPr>
            <a:r>
              <a:rPr lang="en-GB" sz="1200">
                <a:solidFill>
                  <a:schemeClr val="accent2"/>
                </a:solidFill>
              </a:rPr>
              <a:t>Big Barn</a:t>
            </a:r>
            <a:endParaRPr sz="1200">
              <a:solidFill>
                <a:schemeClr val="accent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●"/>
            </a:pPr>
            <a:r>
              <a:rPr lang="en-GB" sz="1200">
                <a:solidFill>
                  <a:schemeClr val="accent2"/>
                </a:solidFill>
              </a:rPr>
              <a:t>Hodmedods</a:t>
            </a:r>
            <a:endParaRPr sz="1200">
              <a:solidFill>
                <a:schemeClr val="accent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●"/>
            </a:pPr>
            <a:r>
              <a:rPr i="1" lang="en-GB" sz="1200">
                <a:solidFill>
                  <a:schemeClr val="accent2"/>
                </a:solidFill>
              </a:rPr>
              <a:t>Data Food Consortium (France)</a:t>
            </a:r>
            <a:endParaRPr i="1" sz="12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accent2"/>
                </a:solidFill>
              </a:rPr>
              <a:t>Governance Partners</a:t>
            </a:r>
            <a:endParaRPr b="1" sz="1200">
              <a:solidFill>
                <a:schemeClr val="accent2"/>
              </a:solidFill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</a:pPr>
            <a:r>
              <a:rPr lang="en-GB" sz="1300">
                <a:solidFill>
                  <a:schemeClr val="accent2"/>
                </a:solidFill>
              </a:rPr>
              <a:t>Better Food Traders</a:t>
            </a:r>
            <a:endParaRPr sz="1300">
              <a:solidFill>
                <a:schemeClr val="accent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</a:pPr>
            <a:r>
              <a:rPr lang="en-GB" sz="1300">
                <a:solidFill>
                  <a:schemeClr val="accent2"/>
                </a:solidFill>
              </a:rPr>
              <a:t>The Landworkers’ Alliance</a:t>
            </a:r>
            <a:endParaRPr sz="1300">
              <a:solidFill>
                <a:schemeClr val="accent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</a:pPr>
            <a:r>
              <a:rPr lang="en-GB" sz="1300">
                <a:solidFill>
                  <a:schemeClr val="accent2"/>
                </a:solidFill>
              </a:rPr>
              <a:t>Sustain</a:t>
            </a:r>
            <a:endParaRPr sz="1300">
              <a:solidFill>
                <a:schemeClr val="accent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</a:pPr>
            <a:r>
              <a:rPr lang="en-GB" sz="1300">
                <a:solidFill>
                  <a:schemeClr val="accent2"/>
                </a:solidFill>
              </a:rPr>
              <a:t>Apricot Centre</a:t>
            </a:r>
            <a:endParaRPr sz="1300">
              <a:solidFill>
                <a:schemeClr val="accent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</a:pPr>
            <a:r>
              <a:rPr lang="en-GB" sz="1300">
                <a:solidFill>
                  <a:schemeClr val="accent2"/>
                </a:solidFill>
              </a:rPr>
              <a:t>Shillingford Organics </a:t>
            </a:r>
            <a:endParaRPr sz="1300">
              <a:solidFill>
                <a:schemeClr val="accent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</a:pPr>
            <a:r>
              <a:rPr lang="en-GB" sz="1300">
                <a:solidFill>
                  <a:schemeClr val="accent2"/>
                </a:solidFill>
              </a:rPr>
              <a:t>Open Food Network UK</a:t>
            </a:r>
            <a:endParaRPr sz="1300">
              <a:solidFill>
                <a:schemeClr val="accent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</a:pPr>
            <a:r>
              <a:rPr lang="en-GB" sz="1300">
                <a:solidFill>
                  <a:schemeClr val="accent2"/>
                </a:solidFill>
              </a:rPr>
              <a:t>Ooooby</a:t>
            </a:r>
            <a:endParaRPr sz="1300">
              <a:solidFill>
                <a:schemeClr val="accent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</a:pPr>
            <a:r>
              <a:rPr lang="en-GB" sz="1300">
                <a:solidFill>
                  <a:schemeClr val="accent2"/>
                </a:solidFill>
              </a:rPr>
              <a:t>Big Barn</a:t>
            </a:r>
            <a:endParaRPr sz="1200">
              <a:solidFill>
                <a:schemeClr val="accent2"/>
              </a:solidFill>
            </a:endParaRPr>
          </a:p>
        </p:txBody>
      </p:sp>
      <p:sp>
        <p:nvSpPr>
          <p:cNvPr id="194" name="Google Shape;194;p34"/>
          <p:cNvSpPr txBox="1"/>
          <p:nvPr>
            <p:ph idx="2" type="body"/>
          </p:nvPr>
        </p:nvSpPr>
        <p:spPr>
          <a:xfrm>
            <a:off x="3890225" y="299350"/>
            <a:ext cx="4935900" cy="46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accent2"/>
                </a:solidFill>
              </a:rPr>
              <a:t>Exploration 1: Regional</a:t>
            </a:r>
            <a:endParaRPr sz="18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2"/>
                </a:solidFill>
              </a:rPr>
              <a:t>Connecting producers &amp; products across the Good Food Loop to enable simpler administration of the distribution network.</a:t>
            </a:r>
            <a:endParaRPr sz="18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accent2"/>
                </a:solidFill>
              </a:rPr>
              <a:t>Exploration 2: Depth First </a:t>
            </a:r>
            <a:endParaRPr sz="18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2"/>
                </a:solidFill>
              </a:rPr>
              <a:t>Automating ordering between Open Food Network food hub distributions &amp; Hodmedods wholesale shopfront</a:t>
            </a:r>
            <a:endParaRPr sz="18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accent2"/>
                </a:solidFill>
              </a:rPr>
              <a:t>Exploration 3: </a:t>
            </a:r>
            <a:r>
              <a:rPr lang="en-GB" sz="1800">
                <a:solidFill>
                  <a:schemeClr val="accent2"/>
                </a:solidFill>
              </a:rPr>
              <a:t>Breadth</a:t>
            </a:r>
            <a:r>
              <a:rPr lang="en-GB" sz="1800">
                <a:solidFill>
                  <a:schemeClr val="accent2"/>
                </a:solidFill>
              </a:rPr>
              <a:t> First</a:t>
            </a:r>
            <a:endParaRPr sz="18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2"/>
                </a:solidFill>
              </a:rPr>
              <a:t>Using the extensive Big Barn directory to aim to connect more producers to food hub distribution networks.</a:t>
            </a:r>
            <a:endParaRPr sz="13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accent2"/>
              </a:solidFill>
            </a:endParaRPr>
          </a:p>
          <a:p>
            <a:pPr indent="0" lvl="0" marL="0" rtl="0" algn="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300">
              <a:solidFill>
                <a:schemeClr val="accent2"/>
              </a:solidFill>
            </a:endParaRPr>
          </a:p>
        </p:txBody>
      </p:sp>
      <p:pic>
        <p:nvPicPr>
          <p:cNvPr id="195" name="Google Shape;19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3025" y="3970375"/>
            <a:ext cx="1847749" cy="92387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4"/>
          <p:cNvSpPr txBox="1"/>
          <p:nvPr/>
        </p:nvSpPr>
        <p:spPr>
          <a:xfrm>
            <a:off x="3890225" y="4006538"/>
            <a:ext cx="29628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3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Pilot funding from</a:t>
            </a:r>
            <a:br>
              <a:rPr lang="en-GB" sz="13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GB" sz="13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National Lottery</a:t>
            </a:r>
            <a:br>
              <a:rPr lang="en-GB" sz="13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GB" sz="13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Community Fund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5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/>
              <a:t>This has the potential to open up huge opportunities for small scale agroecological producers, helping widen their marketing and reach with very little additional cost and effort. 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400"/>
              <a:t>But more than that it’s a strategic necessity. If we are ambitious for local and short supply food systems – if want to feed tens of millions of people through them – then a high degree of cooperation is absolutely essential. 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400"/>
              <a:t>This project plays a very important role in enabling that to happen.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-GB" sz="1400"/>
              <a:t>Tony Little, The Landworkers’ Alliance</a:t>
            </a:r>
            <a:endParaRPr b="1" sz="1400"/>
          </a:p>
        </p:txBody>
      </p:sp>
      <p:pic>
        <p:nvPicPr>
          <p:cNvPr id="202" name="Google Shape;202;p35"/>
          <p:cNvPicPr preferRelativeResize="0"/>
          <p:nvPr/>
        </p:nvPicPr>
        <p:blipFill rotWithShape="1">
          <a:blip r:embed="rId3">
            <a:alphaModFix/>
          </a:blip>
          <a:srcRect b="0" l="27404" r="22595" t="0"/>
          <a:stretch/>
        </p:blipFill>
        <p:spPr>
          <a:xfrm>
            <a:off x="0" y="0"/>
            <a:ext cx="457200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6"/>
          <p:cNvSpPr txBox="1"/>
          <p:nvPr>
            <p:ph type="title"/>
          </p:nvPr>
        </p:nvSpPr>
        <p:spPr>
          <a:xfrm>
            <a:off x="490250" y="526350"/>
            <a:ext cx="7906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900">
                <a:solidFill>
                  <a:srgbClr val="434343"/>
                </a:solidFill>
              </a:rPr>
              <a:t>Food </a:t>
            </a:r>
            <a:endParaRPr sz="69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900">
                <a:solidFill>
                  <a:srgbClr val="434343"/>
                </a:solidFill>
              </a:rPr>
              <a:t>Data </a:t>
            </a:r>
            <a:endParaRPr sz="69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900">
                <a:solidFill>
                  <a:srgbClr val="434343"/>
                </a:solidFill>
              </a:rPr>
              <a:t>Collaboration</a:t>
            </a:r>
            <a:endParaRPr sz="69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>
                <a:solidFill>
                  <a:srgbClr val="434343"/>
                </a:solidFill>
              </a:rPr>
              <a:t>Building data interoperability for </a:t>
            </a:r>
            <a:endParaRPr sz="27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>
                <a:solidFill>
                  <a:srgbClr val="434343"/>
                </a:solidFill>
              </a:rPr>
              <a:t>sustainable food systems</a:t>
            </a:r>
            <a:endParaRPr sz="2700">
              <a:solidFill>
                <a:srgbClr val="434343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22">
                <a:solidFill>
                  <a:srgbClr val="434343"/>
                </a:solidFill>
              </a:rPr>
              <a:t>fooddatacollaboration.org.uk</a:t>
            </a:r>
            <a:endParaRPr sz="1822">
              <a:solidFill>
                <a:srgbClr val="434343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822">
                <a:solidFill>
                  <a:srgbClr val="434343"/>
                </a:solidFill>
              </a:rPr>
              <a:t>twitter.com/UKFDC</a:t>
            </a:r>
            <a:endParaRPr sz="2922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6"/>
          <p:cNvSpPr txBox="1"/>
          <p:nvPr>
            <p:ph idx="2" type="body"/>
          </p:nvPr>
        </p:nvSpPr>
        <p:spPr>
          <a:xfrm>
            <a:off x="254300" y="1214100"/>
            <a:ext cx="4023300" cy="344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800"/>
              <a:buChar char="●"/>
            </a:pPr>
            <a:r>
              <a:rPr b="1" lang="en-GB">
                <a:solidFill>
                  <a:srgbClr val="616161"/>
                </a:solidFill>
              </a:rPr>
              <a:t>Levels the Playing Field</a:t>
            </a:r>
            <a:endParaRPr b="1">
              <a:solidFill>
                <a:srgbClr val="61616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61616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616161"/>
              </a:buClr>
              <a:buSzPts val="1800"/>
              <a:buChar char="●"/>
            </a:pPr>
            <a:r>
              <a:rPr b="1" lang="en-GB">
                <a:solidFill>
                  <a:srgbClr val="616161"/>
                </a:solidFill>
              </a:rPr>
              <a:t>Automates Sales</a:t>
            </a:r>
            <a:endParaRPr b="1">
              <a:solidFill>
                <a:srgbClr val="61616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61616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616161"/>
              </a:buClr>
              <a:buSzPts val="1800"/>
              <a:buChar char="●"/>
            </a:pPr>
            <a:r>
              <a:rPr b="1" lang="en-GB">
                <a:solidFill>
                  <a:srgbClr val="616161"/>
                </a:solidFill>
              </a:rPr>
              <a:t>Simplifies Operations</a:t>
            </a:r>
            <a:endParaRPr b="1">
              <a:solidFill>
                <a:srgbClr val="61616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61616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616161"/>
              </a:buClr>
              <a:buSzPts val="1800"/>
              <a:buChar char="●"/>
            </a:pPr>
            <a:r>
              <a:rPr b="1" lang="en-GB">
                <a:solidFill>
                  <a:srgbClr val="616161"/>
                </a:solidFill>
              </a:rPr>
              <a:t>Decentralises the Food System</a:t>
            </a:r>
            <a:endParaRPr b="1">
              <a:solidFill>
                <a:srgbClr val="616161"/>
              </a:solidFill>
            </a:endParaRPr>
          </a:p>
        </p:txBody>
      </p:sp>
      <p:sp>
        <p:nvSpPr>
          <p:cNvPr id="111" name="Google Shape;111;p26"/>
          <p:cNvSpPr txBox="1"/>
          <p:nvPr>
            <p:ph type="title"/>
          </p:nvPr>
        </p:nvSpPr>
        <p:spPr>
          <a:xfrm>
            <a:off x="6900" y="122725"/>
            <a:ext cx="46242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616161"/>
                </a:solidFill>
              </a:rPr>
              <a:t>Selling Local Food Online</a:t>
            </a:r>
            <a:endParaRPr sz="3000">
              <a:solidFill>
                <a:srgbClr val="616161"/>
              </a:solidFill>
            </a:endParaRPr>
          </a:p>
        </p:txBody>
      </p:sp>
      <p:pic>
        <p:nvPicPr>
          <p:cNvPr id="112" name="Google Shape;112;p26"/>
          <p:cNvPicPr preferRelativeResize="0"/>
          <p:nvPr/>
        </p:nvPicPr>
        <p:blipFill rotWithShape="1">
          <a:blip r:embed="rId3">
            <a:alphaModFix/>
          </a:blip>
          <a:srcRect b="0" l="36937" r="25045" t="35843"/>
          <a:stretch/>
        </p:blipFill>
        <p:spPr>
          <a:xfrm>
            <a:off x="4572000" y="0"/>
            <a:ext cx="4572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7"/>
          <p:cNvPicPr preferRelativeResize="0"/>
          <p:nvPr/>
        </p:nvPicPr>
        <p:blipFill rotWithShape="1">
          <a:blip r:embed="rId3">
            <a:alphaModFix/>
          </a:blip>
          <a:srcRect b="20737" l="88777" r="1282" t="58825"/>
          <a:stretch/>
        </p:blipFill>
        <p:spPr>
          <a:xfrm>
            <a:off x="7131813" y="2260950"/>
            <a:ext cx="1790100" cy="1840800"/>
          </a:xfrm>
          <a:prstGeom prst="ellipse">
            <a:avLst/>
          </a:prstGeom>
          <a:noFill/>
          <a:ln cap="flat" cmpd="sng" w="76200">
            <a:solidFill>
              <a:srgbClr val="0E945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8" name="Google Shape;118;p27"/>
          <p:cNvPicPr preferRelativeResize="0"/>
          <p:nvPr/>
        </p:nvPicPr>
        <p:blipFill rotWithShape="1">
          <a:blip r:embed="rId3">
            <a:alphaModFix/>
          </a:blip>
          <a:srcRect b="67950" l="83376" r="6683" t="11612"/>
          <a:stretch/>
        </p:blipFill>
        <p:spPr>
          <a:xfrm flipH="1">
            <a:off x="230789" y="2260945"/>
            <a:ext cx="1790100" cy="1840800"/>
          </a:xfrm>
          <a:prstGeom prst="ellipse">
            <a:avLst/>
          </a:prstGeom>
          <a:noFill/>
          <a:ln cap="flat" cmpd="sng" w="76200">
            <a:solidFill>
              <a:srgbClr val="0E945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9" name="Google Shape;119;p27"/>
          <p:cNvSpPr/>
          <p:nvPr/>
        </p:nvSpPr>
        <p:spPr>
          <a:xfrm>
            <a:off x="1103275" y="1135924"/>
            <a:ext cx="2667900" cy="791100"/>
          </a:xfrm>
          <a:prstGeom prst="wedgeRoundRectCallout">
            <a:avLst>
              <a:gd fmla="val -37485" name="adj1"/>
              <a:gd fmla="val 79753" name="adj2"/>
              <a:gd fmla="val 0" name="adj3"/>
            </a:avLst>
          </a:prstGeom>
          <a:solidFill>
            <a:srgbClr val="0E9453"/>
          </a:solidFill>
          <a:ln cap="flat" cmpd="sng" w="28575">
            <a:solidFill>
              <a:srgbClr val="0E94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rPr>
              <a:t>I can’t earn a decent living</a:t>
            </a:r>
            <a:endParaRPr b="1" sz="2400">
              <a:solidFill>
                <a:srgbClr val="FFFFFF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0" name="Google Shape;120;p27"/>
          <p:cNvSpPr/>
          <p:nvPr/>
        </p:nvSpPr>
        <p:spPr>
          <a:xfrm>
            <a:off x="4948300" y="1133876"/>
            <a:ext cx="3156300" cy="791100"/>
          </a:xfrm>
          <a:prstGeom prst="wedgeRoundRectCallout">
            <a:avLst>
              <a:gd fmla="val 36607" name="adj1"/>
              <a:gd fmla="val 79509" name="adj2"/>
              <a:gd fmla="val 0" name="adj3"/>
            </a:avLst>
          </a:prstGeom>
          <a:solidFill>
            <a:srgbClr val="0E9453"/>
          </a:solidFill>
          <a:ln cap="flat" cmpd="sng" w="28575">
            <a:solidFill>
              <a:srgbClr val="0E94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rPr>
              <a:t>I can’t get good food at a fair price</a:t>
            </a:r>
            <a:endParaRPr b="1" sz="2400">
              <a:solidFill>
                <a:srgbClr val="FFFFFF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1" name="Google Shape;121;p27"/>
          <p:cNvSpPr txBox="1"/>
          <p:nvPr/>
        </p:nvSpPr>
        <p:spPr>
          <a:xfrm>
            <a:off x="3174350" y="3550475"/>
            <a:ext cx="2405400" cy="14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B45F06"/>
                </a:solidFill>
                <a:latin typeface="Karla"/>
                <a:ea typeface="Karla"/>
                <a:cs typeface="Karla"/>
                <a:sym typeface="Karla"/>
              </a:rPr>
              <a:t>up to</a:t>
            </a:r>
            <a:endParaRPr b="1">
              <a:solidFill>
                <a:srgbClr val="B45F06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500">
                <a:solidFill>
                  <a:srgbClr val="B45F06"/>
                </a:solidFill>
                <a:latin typeface="Karla"/>
                <a:ea typeface="Karla"/>
                <a:cs typeface="Karla"/>
                <a:sym typeface="Karla"/>
              </a:rPr>
              <a:t>80</a:t>
            </a:r>
            <a:r>
              <a:rPr b="1" lang="en-GB" sz="3300">
                <a:solidFill>
                  <a:srgbClr val="B45F06"/>
                </a:solidFill>
                <a:latin typeface="Karla"/>
                <a:ea typeface="Karla"/>
                <a:cs typeface="Karla"/>
                <a:sym typeface="Karla"/>
              </a:rPr>
              <a:t>%</a:t>
            </a:r>
            <a:endParaRPr b="1">
              <a:solidFill>
                <a:srgbClr val="B45F06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rgbClr val="B45F06"/>
                </a:solidFill>
                <a:latin typeface="Karla"/>
                <a:ea typeface="Karla"/>
                <a:cs typeface="Karla"/>
                <a:sym typeface="Karla"/>
              </a:rPr>
              <a:t>of the retail price</a:t>
            </a:r>
            <a:endParaRPr b="1">
              <a:solidFill>
                <a:srgbClr val="B45F06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rgbClr val="B45F06"/>
                </a:solidFill>
                <a:latin typeface="Karla"/>
                <a:ea typeface="Karla"/>
                <a:cs typeface="Karla"/>
                <a:sym typeface="Karla"/>
              </a:rPr>
              <a:t>is supply chain</a:t>
            </a:r>
            <a:endParaRPr b="1">
              <a:solidFill>
                <a:srgbClr val="B45F0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2" name="Google Shape;122;p27"/>
          <p:cNvSpPr/>
          <p:nvPr/>
        </p:nvSpPr>
        <p:spPr>
          <a:xfrm>
            <a:off x="2229400" y="2396400"/>
            <a:ext cx="4692625" cy="1386056"/>
          </a:xfrm>
          <a:custGeom>
            <a:rect b="b" l="l" r="r" t="t"/>
            <a:pathLst>
              <a:path extrusionOk="0" h="52304" w="187705">
                <a:moveTo>
                  <a:pt x="0" y="23909"/>
                </a:moveTo>
                <a:cubicBezTo>
                  <a:pt x="14362" y="23909"/>
                  <a:pt x="29636" y="29280"/>
                  <a:pt x="43085" y="24242"/>
                </a:cubicBezTo>
                <a:cubicBezTo>
                  <a:pt x="46329" y="23027"/>
                  <a:pt x="49754" y="20291"/>
                  <a:pt x="50433" y="16895"/>
                </a:cubicBezTo>
                <a:cubicBezTo>
                  <a:pt x="51093" y="13594"/>
                  <a:pt x="48075" y="7992"/>
                  <a:pt x="44755" y="8545"/>
                </a:cubicBezTo>
                <a:cubicBezTo>
                  <a:pt x="43713" y="8719"/>
                  <a:pt x="43982" y="10520"/>
                  <a:pt x="43753" y="11551"/>
                </a:cubicBezTo>
                <a:cubicBezTo>
                  <a:pt x="42489" y="17240"/>
                  <a:pt x="51065" y="21335"/>
                  <a:pt x="56445" y="23575"/>
                </a:cubicBezTo>
                <a:cubicBezTo>
                  <a:pt x="60087" y="25092"/>
                  <a:pt x="65434" y="30070"/>
                  <a:pt x="67801" y="26914"/>
                </a:cubicBezTo>
                <a:cubicBezTo>
                  <a:pt x="69898" y="24118"/>
                  <a:pt x="67908" y="19688"/>
                  <a:pt x="69471" y="16561"/>
                </a:cubicBezTo>
                <a:cubicBezTo>
                  <a:pt x="72640" y="10222"/>
                  <a:pt x="78255" y="4497"/>
                  <a:pt x="84835" y="1865"/>
                </a:cubicBezTo>
                <a:cubicBezTo>
                  <a:pt x="88039" y="583"/>
                  <a:pt x="94351" y="-1483"/>
                  <a:pt x="95188" y="1865"/>
                </a:cubicBezTo>
                <a:cubicBezTo>
                  <a:pt x="95697" y="3903"/>
                  <a:pt x="93170" y="5576"/>
                  <a:pt x="91848" y="7209"/>
                </a:cubicBezTo>
                <a:cubicBezTo>
                  <a:pt x="83836" y="17108"/>
                  <a:pt x="69173" y="22010"/>
                  <a:pt x="56445" y="21571"/>
                </a:cubicBezTo>
                <a:cubicBezTo>
                  <a:pt x="51969" y="21417"/>
                  <a:pt x="46563" y="18220"/>
                  <a:pt x="45423" y="13889"/>
                </a:cubicBezTo>
                <a:cubicBezTo>
                  <a:pt x="44403" y="10013"/>
                  <a:pt x="47927" y="4995"/>
                  <a:pt x="45423" y="1865"/>
                </a:cubicBezTo>
                <a:cubicBezTo>
                  <a:pt x="43398" y="-666"/>
                  <a:pt x="38785" y="2763"/>
                  <a:pt x="36072" y="4537"/>
                </a:cubicBezTo>
                <a:cubicBezTo>
                  <a:pt x="30918" y="7908"/>
                  <a:pt x="24812" y="12454"/>
                  <a:pt x="24048" y="18565"/>
                </a:cubicBezTo>
                <a:cubicBezTo>
                  <a:pt x="21947" y="35370"/>
                  <a:pt x="51400" y="50306"/>
                  <a:pt x="67467" y="44950"/>
                </a:cubicBezTo>
                <a:cubicBezTo>
                  <a:pt x="80198" y="40706"/>
                  <a:pt x="75960" y="19199"/>
                  <a:pt x="83165" y="7877"/>
                </a:cubicBezTo>
                <a:cubicBezTo>
                  <a:pt x="86333" y="2898"/>
                  <a:pt x="99896" y="1722"/>
                  <a:pt x="100866" y="7543"/>
                </a:cubicBezTo>
                <a:cubicBezTo>
                  <a:pt x="103626" y="24105"/>
                  <a:pt x="78606" y="48520"/>
                  <a:pt x="63459" y="41276"/>
                </a:cubicBezTo>
                <a:cubicBezTo>
                  <a:pt x="56390" y="37895"/>
                  <a:pt x="48172" y="24269"/>
                  <a:pt x="54441" y="19567"/>
                </a:cubicBezTo>
                <a:cubicBezTo>
                  <a:pt x="61927" y="13952"/>
                  <a:pt x="84527" y="9430"/>
                  <a:pt x="82497" y="18565"/>
                </a:cubicBezTo>
                <a:cubicBezTo>
                  <a:pt x="81854" y="21459"/>
                  <a:pt x="77837" y="22325"/>
                  <a:pt x="75149" y="23575"/>
                </a:cubicBezTo>
                <a:cubicBezTo>
                  <a:pt x="66237" y="27720"/>
                  <a:pt x="55164" y="32364"/>
                  <a:pt x="46091" y="28584"/>
                </a:cubicBezTo>
                <a:cubicBezTo>
                  <a:pt x="42961" y="27280"/>
                  <a:pt x="41331" y="22540"/>
                  <a:pt x="42083" y="19233"/>
                </a:cubicBezTo>
                <a:cubicBezTo>
                  <a:pt x="44555" y="8358"/>
                  <a:pt x="64587" y="5738"/>
                  <a:pt x="74481" y="10883"/>
                </a:cubicBezTo>
                <a:cubicBezTo>
                  <a:pt x="79786" y="13642"/>
                  <a:pt x="81868" y="20743"/>
                  <a:pt x="83165" y="26580"/>
                </a:cubicBezTo>
                <a:cubicBezTo>
                  <a:pt x="83533" y="28235"/>
                  <a:pt x="83560" y="31792"/>
                  <a:pt x="85169" y="31256"/>
                </a:cubicBezTo>
                <a:cubicBezTo>
                  <a:pt x="87495" y="30481"/>
                  <a:pt x="85503" y="26361"/>
                  <a:pt x="85503" y="23909"/>
                </a:cubicBezTo>
                <a:cubicBezTo>
                  <a:pt x="85503" y="16895"/>
                  <a:pt x="85047" y="9866"/>
                  <a:pt x="85503" y="2867"/>
                </a:cubicBezTo>
                <a:cubicBezTo>
                  <a:pt x="85643" y="722"/>
                  <a:pt x="89630" y="4169"/>
                  <a:pt x="91514" y="5205"/>
                </a:cubicBezTo>
                <a:cubicBezTo>
                  <a:pt x="97173" y="8318"/>
                  <a:pt x="102645" y="11994"/>
                  <a:pt x="107212" y="16561"/>
                </a:cubicBezTo>
                <a:cubicBezTo>
                  <a:pt x="108494" y="17843"/>
                  <a:pt x="111220" y="18423"/>
                  <a:pt x="111220" y="20235"/>
                </a:cubicBezTo>
                <a:cubicBezTo>
                  <a:pt x="111220" y="28919"/>
                  <a:pt x="92616" y="25037"/>
                  <a:pt x="85169" y="20569"/>
                </a:cubicBezTo>
                <a:cubicBezTo>
                  <a:pt x="82095" y="18724"/>
                  <a:pt x="76160" y="17793"/>
                  <a:pt x="76485" y="14223"/>
                </a:cubicBezTo>
                <a:cubicBezTo>
                  <a:pt x="77221" y="6129"/>
                  <a:pt x="91727" y="645"/>
                  <a:pt x="98862" y="4537"/>
                </a:cubicBezTo>
                <a:cubicBezTo>
                  <a:pt x="106407" y="8653"/>
                  <a:pt x="98523" y="25408"/>
                  <a:pt x="106210" y="29252"/>
                </a:cubicBezTo>
                <a:cubicBezTo>
                  <a:pt x="111695" y="31995"/>
                  <a:pt x="119196" y="33191"/>
                  <a:pt x="124580" y="30254"/>
                </a:cubicBezTo>
                <a:cubicBezTo>
                  <a:pt x="128023" y="28376"/>
                  <a:pt x="130378" y="24390"/>
                  <a:pt x="131260" y="20569"/>
                </a:cubicBezTo>
                <a:cubicBezTo>
                  <a:pt x="131886" y="17855"/>
                  <a:pt x="132421" y="14569"/>
                  <a:pt x="130926" y="12219"/>
                </a:cubicBezTo>
                <a:cubicBezTo>
                  <a:pt x="127794" y="7298"/>
                  <a:pt x="120636" y="6230"/>
                  <a:pt x="114894" y="5205"/>
                </a:cubicBezTo>
                <a:cubicBezTo>
                  <a:pt x="111276" y="4559"/>
                  <a:pt x="105034" y="2052"/>
                  <a:pt x="103872" y="5539"/>
                </a:cubicBezTo>
                <a:cubicBezTo>
                  <a:pt x="101614" y="12312"/>
                  <a:pt x="99460" y="22680"/>
                  <a:pt x="105208" y="26914"/>
                </a:cubicBezTo>
                <a:cubicBezTo>
                  <a:pt x="108391" y="29259"/>
                  <a:pt x="112961" y="28552"/>
                  <a:pt x="116898" y="28918"/>
                </a:cubicBezTo>
                <a:cubicBezTo>
                  <a:pt x="122667" y="29455"/>
                  <a:pt x="128770" y="31418"/>
                  <a:pt x="134266" y="29586"/>
                </a:cubicBezTo>
                <a:cubicBezTo>
                  <a:pt x="136731" y="28764"/>
                  <a:pt x="136112" y="24453"/>
                  <a:pt x="135602" y="21905"/>
                </a:cubicBezTo>
                <a:cubicBezTo>
                  <a:pt x="135436" y="21074"/>
                  <a:pt x="133752" y="19567"/>
                  <a:pt x="134600" y="19567"/>
                </a:cubicBezTo>
                <a:cubicBezTo>
                  <a:pt x="137365" y="19567"/>
                  <a:pt x="138779" y="23404"/>
                  <a:pt x="139944" y="25912"/>
                </a:cubicBezTo>
                <a:cubicBezTo>
                  <a:pt x="143515" y="33603"/>
                  <a:pt x="145687" y="47178"/>
                  <a:pt x="138274" y="51296"/>
                </a:cubicBezTo>
                <a:cubicBezTo>
                  <a:pt x="128014" y="56996"/>
                  <a:pt x="111002" y="36863"/>
                  <a:pt x="114226" y="25578"/>
                </a:cubicBezTo>
                <a:cubicBezTo>
                  <a:pt x="116356" y="18124"/>
                  <a:pt x="129583" y="18117"/>
                  <a:pt x="136938" y="20569"/>
                </a:cubicBezTo>
                <a:cubicBezTo>
                  <a:pt x="140765" y="21845"/>
                  <a:pt x="142462" y="26974"/>
                  <a:pt x="146289" y="28250"/>
                </a:cubicBezTo>
                <a:cubicBezTo>
                  <a:pt x="159437" y="32633"/>
                  <a:pt x="174557" y="36307"/>
                  <a:pt x="187705" y="31924"/>
                </a:cubicBezTo>
              </a:path>
            </a:pathLst>
          </a:custGeom>
          <a:noFill/>
          <a:ln cap="flat" cmpd="sng" w="76200">
            <a:solidFill>
              <a:srgbClr val="B45F06"/>
            </a:solidFill>
            <a:prstDash val="solid"/>
            <a:round/>
            <a:headEnd len="med" w="med" type="none"/>
            <a:tailEnd len="med" w="med" type="stealth"/>
          </a:ln>
        </p:spPr>
      </p:sp>
      <p:sp>
        <p:nvSpPr>
          <p:cNvPr id="123" name="Google Shape;123;p27"/>
          <p:cNvSpPr/>
          <p:nvPr/>
        </p:nvSpPr>
        <p:spPr>
          <a:xfrm>
            <a:off x="0" y="0"/>
            <a:ext cx="9144000" cy="95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300">
                <a:solidFill>
                  <a:srgbClr val="112E19"/>
                </a:solidFill>
                <a:latin typeface="Karla"/>
                <a:ea typeface="Karla"/>
                <a:cs typeface="Karla"/>
                <a:sym typeface="Karla"/>
              </a:rPr>
              <a:t>Problem</a:t>
            </a:r>
            <a:endParaRPr b="1" sz="3300">
              <a:solidFill>
                <a:srgbClr val="112E19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8"/>
          <p:cNvPicPr preferRelativeResize="0"/>
          <p:nvPr/>
        </p:nvPicPr>
        <p:blipFill rotWithShape="1">
          <a:blip r:embed="rId3">
            <a:alphaModFix/>
          </a:blip>
          <a:srcRect b="20737" l="88777" r="1282" t="58825"/>
          <a:stretch/>
        </p:blipFill>
        <p:spPr>
          <a:xfrm>
            <a:off x="6751985" y="1662513"/>
            <a:ext cx="1790100" cy="1840800"/>
          </a:xfrm>
          <a:prstGeom prst="ellipse">
            <a:avLst/>
          </a:prstGeom>
          <a:noFill/>
          <a:ln cap="flat" cmpd="sng" w="76200">
            <a:solidFill>
              <a:srgbClr val="0E945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9" name="Google Shape;129;p28"/>
          <p:cNvPicPr preferRelativeResize="0"/>
          <p:nvPr/>
        </p:nvPicPr>
        <p:blipFill rotWithShape="1">
          <a:blip r:embed="rId3">
            <a:alphaModFix/>
          </a:blip>
          <a:srcRect b="67950" l="83376" r="6683" t="11612"/>
          <a:stretch/>
        </p:blipFill>
        <p:spPr>
          <a:xfrm flipH="1">
            <a:off x="2119164" y="1662508"/>
            <a:ext cx="1790100" cy="1840800"/>
          </a:xfrm>
          <a:prstGeom prst="ellipse">
            <a:avLst/>
          </a:prstGeom>
          <a:noFill/>
          <a:ln cap="flat" cmpd="sng" w="76200">
            <a:solidFill>
              <a:srgbClr val="0E945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0" name="Google Shape;130;p28"/>
          <p:cNvSpPr/>
          <p:nvPr/>
        </p:nvSpPr>
        <p:spPr>
          <a:xfrm>
            <a:off x="0" y="0"/>
            <a:ext cx="9144000" cy="95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300">
                <a:solidFill>
                  <a:srgbClr val="112E19"/>
                </a:solidFill>
                <a:latin typeface="Karla"/>
                <a:ea typeface="Karla"/>
                <a:cs typeface="Karla"/>
                <a:sym typeface="Karla"/>
              </a:rPr>
              <a:t>Solution</a:t>
            </a:r>
            <a:endParaRPr b="1" sz="3300">
              <a:solidFill>
                <a:srgbClr val="112E19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31" name="Google Shape;131;p28"/>
          <p:cNvSpPr/>
          <p:nvPr/>
        </p:nvSpPr>
        <p:spPr>
          <a:xfrm>
            <a:off x="4039600" y="1891125"/>
            <a:ext cx="2565300" cy="1445700"/>
          </a:xfrm>
          <a:prstGeom prst="rightArrow">
            <a:avLst>
              <a:gd fmla="val 69113" name="adj1"/>
              <a:gd fmla="val 49088" name="adj2"/>
            </a:avLst>
          </a:prstGeom>
          <a:solidFill>
            <a:srgbClr val="0E9453"/>
          </a:solidFill>
          <a:ln cap="flat" cmpd="sng" w="19050">
            <a:solidFill>
              <a:srgbClr val="0E94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32" name="Google Shape;132;p28"/>
          <p:cNvSpPr/>
          <p:nvPr/>
        </p:nvSpPr>
        <p:spPr>
          <a:xfrm>
            <a:off x="4128312" y="2228600"/>
            <a:ext cx="2275800" cy="769500"/>
          </a:xfrm>
          <a:prstGeom prst="wedgeRoundRectCallout">
            <a:avLst>
              <a:gd fmla="val 17557" name="adj1"/>
              <a:gd fmla="val -50000" name="adj2"/>
              <a:gd fmla="val 0" name="adj3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2300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rPr>
              <a:t>Deliver direct</a:t>
            </a:r>
            <a:endParaRPr b="1" sz="2300">
              <a:solidFill>
                <a:srgbClr val="FFFFFF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133" name="Google Shape;133;p28"/>
          <p:cNvPicPr preferRelativeResize="0"/>
          <p:nvPr/>
        </p:nvPicPr>
        <p:blipFill rotWithShape="1">
          <a:blip r:embed="rId3">
            <a:alphaModFix/>
          </a:blip>
          <a:srcRect b="67950" l="69351" r="20708" t="11612"/>
          <a:stretch/>
        </p:blipFill>
        <p:spPr>
          <a:xfrm flipH="1">
            <a:off x="507109" y="1064865"/>
            <a:ext cx="1204500" cy="1239000"/>
          </a:xfrm>
          <a:prstGeom prst="ellipse">
            <a:avLst/>
          </a:prstGeom>
          <a:noFill/>
          <a:ln cap="flat" cmpd="sng" w="76200">
            <a:solidFill>
              <a:srgbClr val="0E945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4" name="Google Shape;134;p28"/>
          <p:cNvPicPr preferRelativeResize="0"/>
          <p:nvPr/>
        </p:nvPicPr>
        <p:blipFill rotWithShape="1">
          <a:blip r:embed="rId3">
            <a:alphaModFix/>
          </a:blip>
          <a:srcRect b="67950" l="56976" r="33083" t="11612"/>
          <a:stretch/>
        </p:blipFill>
        <p:spPr>
          <a:xfrm flipH="1">
            <a:off x="501133" y="2855503"/>
            <a:ext cx="1204500" cy="1239000"/>
          </a:xfrm>
          <a:prstGeom prst="ellipse">
            <a:avLst/>
          </a:prstGeom>
          <a:noFill/>
          <a:ln cap="flat" cmpd="sng" w="76200">
            <a:solidFill>
              <a:srgbClr val="0E945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5" name="Google Shape;135;p28"/>
          <p:cNvSpPr/>
          <p:nvPr/>
        </p:nvSpPr>
        <p:spPr>
          <a:xfrm rot="-1541743">
            <a:off x="1761900" y="2998028"/>
            <a:ext cx="362553" cy="224079"/>
          </a:xfrm>
          <a:prstGeom prst="rightArrow">
            <a:avLst>
              <a:gd fmla="val 69113" name="adj1"/>
              <a:gd fmla="val 49088" name="adj2"/>
            </a:avLst>
          </a:prstGeom>
          <a:solidFill>
            <a:srgbClr val="0E9453"/>
          </a:solidFill>
          <a:ln cap="flat" cmpd="sng" w="19050">
            <a:solidFill>
              <a:srgbClr val="0E94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36" name="Google Shape;136;p28"/>
          <p:cNvSpPr/>
          <p:nvPr/>
        </p:nvSpPr>
        <p:spPr>
          <a:xfrm rot="1800226">
            <a:off x="1758602" y="1947696"/>
            <a:ext cx="362359" cy="224046"/>
          </a:xfrm>
          <a:prstGeom prst="rightArrow">
            <a:avLst>
              <a:gd fmla="val 69113" name="adj1"/>
              <a:gd fmla="val 49088" name="adj2"/>
            </a:avLst>
          </a:prstGeom>
          <a:solidFill>
            <a:srgbClr val="0E9453"/>
          </a:solidFill>
          <a:ln cap="flat" cmpd="sng" w="19050">
            <a:solidFill>
              <a:srgbClr val="0E94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37" name="Google Shape;137;p28"/>
          <p:cNvSpPr txBox="1"/>
          <p:nvPr/>
        </p:nvSpPr>
        <p:spPr>
          <a:xfrm>
            <a:off x="3810650" y="3074300"/>
            <a:ext cx="2405400" cy="14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112E19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4500">
                <a:solidFill>
                  <a:srgbClr val="B45F06"/>
                </a:solidFill>
                <a:latin typeface="Karla"/>
                <a:ea typeface="Karla"/>
                <a:cs typeface="Karla"/>
                <a:sym typeface="Karla"/>
              </a:rPr>
              <a:t>80</a:t>
            </a:r>
            <a:r>
              <a:rPr b="1" lang="en-GB" sz="3300">
                <a:solidFill>
                  <a:srgbClr val="B45F06"/>
                </a:solidFill>
                <a:latin typeface="Karla"/>
                <a:ea typeface="Karla"/>
                <a:cs typeface="Karla"/>
                <a:sym typeface="Karla"/>
              </a:rPr>
              <a:t>%</a:t>
            </a:r>
            <a:endParaRPr b="1" sz="3300">
              <a:solidFill>
                <a:srgbClr val="0E9453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300">
                <a:solidFill>
                  <a:srgbClr val="0E9453"/>
                </a:solidFill>
                <a:latin typeface="Karla"/>
                <a:ea typeface="Karla"/>
                <a:cs typeface="Karla"/>
                <a:sym typeface="Karla"/>
              </a:rPr>
              <a:t>~</a:t>
            </a:r>
            <a:r>
              <a:rPr b="1" lang="en-GB" sz="4500">
                <a:solidFill>
                  <a:srgbClr val="0E9453"/>
                </a:solidFill>
                <a:latin typeface="Karla"/>
                <a:ea typeface="Karla"/>
                <a:cs typeface="Karla"/>
                <a:sym typeface="Karla"/>
              </a:rPr>
              <a:t>40</a:t>
            </a:r>
            <a:r>
              <a:rPr b="1" lang="en-GB" sz="3300">
                <a:solidFill>
                  <a:srgbClr val="0E9453"/>
                </a:solidFill>
                <a:latin typeface="Karla"/>
                <a:ea typeface="Karla"/>
                <a:cs typeface="Karla"/>
                <a:sym typeface="Karla"/>
              </a:rPr>
              <a:t>%</a:t>
            </a:r>
            <a:endParaRPr b="1">
              <a:solidFill>
                <a:srgbClr val="0E9453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E9453"/>
                </a:solidFill>
                <a:latin typeface="Karla"/>
                <a:ea typeface="Karla"/>
                <a:cs typeface="Karla"/>
                <a:sym typeface="Karla"/>
              </a:rPr>
              <a:t>supply chain cost</a:t>
            </a:r>
            <a:endParaRPr b="1">
              <a:solidFill>
                <a:srgbClr val="0E9453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38" name="Google Shape;138;p28"/>
          <p:cNvSpPr txBox="1"/>
          <p:nvPr/>
        </p:nvSpPr>
        <p:spPr>
          <a:xfrm>
            <a:off x="2307275" y="3628225"/>
            <a:ext cx="1413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Karla"/>
                <a:ea typeface="Karla"/>
                <a:cs typeface="Karla"/>
                <a:sym typeface="Karla"/>
              </a:rPr>
              <a:t>Farmers double</a:t>
            </a:r>
            <a:endParaRPr sz="12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Karla"/>
                <a:ea typeface="Karla"/>
                <a:cs typeface="Karla"/>
                <a:sym typeface="Karla"/>
              </a:rPr>
              <a:t>gross margins</a:t>
            </a:r>
            <a:endParaRPr sz="12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39" name="Google Shape;139;p28"/>
          <p:cNvSpPr txBox="1"/>
          <p:nvPr/>
        </p:nvSpPr>
        <p:spPr>
          <a:xfrm>
            <a:off x="7127225" y="3693700"/>
            <a:ext cx="1204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Karla"/>
                <a:ea typeface="Karla"/>
                <a:cs typeface="Karla"/>
                <a:sym typeface="Karla"/>
              </a:rPr>
              <a:t>Better Food</a:t>
            </a:r>
            <a:endParaRPr sz="12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Karla"/>
                <a:ea typeface="Karla"/>
                <a:cs typeface="Karla"/>
                <a:sym typeface="Karla"/>
              </a:rPr>
              <a:t>Better Prices</a:t>
            </a:r>
            <a:endParaRPr sz="12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40" name="Google Shape;140;p28"/>
          <p:cNvSpPr txBox="1"/>
          <p:nvPr/>
        </p:nvSpPr>
        <p:spPr>
          <a:xfrm>
            <a:off x="2078675" y="961225"/>
            <a:ext cx="1841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Karla"/>
                <a:ea typeface="Karla"/>
                <a:cs typeface="Karla"/>
                <a:sym typeface="Karla"/>
              </a:rPr>
              <a:t>Farmers and suppliers join forces to sell direct</a:t>
            </a:r>
            <a:endParaRPr sz="1200"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141" name="Google Shape;141;p28"/>
          <p:cNvCxnSpPr/>
          <p:nvPr/>
        </p:nvCxnSpPr>
        <p:spPr>
          <a:xfrm>
            <a:off x="4328300" y="3493700"/>
            <a:ext cx="1183800" cy="514500"/>
          </a:xfrm>
          <a:prstGeom prst="straightConnector1">
            <a:avLst/>
          </a:prstGeom>
          <a:noFill/>
          <a:ln cap="flat" cmpd="sng" w="38100">
            <a:solidFill>
              <a:srgbClr val="B45F0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2" name="Google Shape;142;p28"/>
          <p:cNvCxnSpPr/>
          <p:nvPr/>
        </p:nvCxnSpPr>
        <p:spPr>
          <a:xfrm flipH="1" rot="10800000">
            <a:off x="4367125" y="3493650"/>
            <a:ext cx="1135500" cy="524100"/>
          </a:xfrm>
          <a:prstGeom prst="straightConnector1">
            <a:avLst/>
          </a:prstGeom>
          <a:noFill/>
          <a:ln cap="flat" cmpd="sng" w="38100">
            <a:solidFill>
              <a:srgbClr val="B45F0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/>
          <p:nvPr/>
        </p:nvSpPr>
        <p:spPr>
          <a:xfrm>
            <a:off x="15650" y="0"/>
            <a:ext cx="9110700" cy="71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300">
                <a:solidFill>
                  <a:srgbClr val="112E19"/>
                </a:solidFill>
                <a:latin typeface="Karla"/>
                <a:ea typeface="Karla"/>
                <a:cs typeface="Karla"/>
                <a:sym typeface="Karla"/>
              </a:rPr>
              <a:t>Price Dynamics</a:t>
            </a:r>
            <a:endParaRPr b="1" sz="3300">
              <a:solidFill>
                <a:srgbClr val="112E19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148" name="Google Shape;148;p29"/>
          <p:cNvCxnSpPr/>
          <p:nvPr/>
        </p:nvCxnSpPr>
        <p:spPr>
          <a:xfrm flipH="1" rot="10800000">
            <a:off x="1339950" y="4234150"/>
            <a:ext cx="6253500" cy="3000"/>
          </a:xfrm>
          <a:prstGeom prst="straightConnector1">
            <a:avLst/>
          </a:prstGeom>
          <a:noFill/>
          <a:ln cap="flat" cmpd="sng" w="28575">
            <a:solidFill>
              <a:srgbClr val="112E1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9" name="Google Shape;149;p29"/>
          <p:cNvCxnSpPr/>
          <p:nvPr/>
        </p:nvCxnSpPr>
        <p:spPr>
          <a:xfrm>
            <a:off x="1355188" y="1325466"/>
            <a:ext cx="0" cy="2919000"/>
          </a:xfrm>
          <a:prstGeom prst="straightConnector1">
            <a:avLst/>
          </a:prstGeom>
          <a:noFill/>
          <a:ln cap="flat" cmpd="sng" w="28575">
            <a:solidFill>
              <a:srgbClr val="112E19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150" name="Google Shape;150;p29"/>
          <p:cNvSpPr txBox="1"/>
          <p:nvPr/>
        </p:nvSpPr>
        <p:spPr>
          <a:xfrm rot="-294546">
            <a:off x="1427633" y="2361978"/>
            <a:ext cx="3130584" cy="37968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rgbClr val="0E9453"/>
                </a:solidFill>
                <a:latin typeface="Karla"/>
                <a:ea typeface="Karla"/>
                <a:cs typeface="Karla"/>
                <a:sym typeface="Karla"/>
              </a:rPr>
              <a:t>Short Distance / Regenerative</a:t>
            </a:r>
            <a:endParaRPr b="1" sz="1500">
              <a:solidFill>
                <a:srgbClr val="0E9453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51" name="Google Shape;151;p29"/>
          <p:cNvSpPr txBox="1"/>
          <p:nvPr/>
        </p:nvSpPr>
        <p:spPr>
          <a:xfrm>
            <a:off x="3639325" y="4220425"/>
            <a:ext cx="1850700" cy="3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rgbClr val="112E19"/>
                </a:solidFill>
                <a:latin typeface="Karla"/>
                <a:ea typeface="Karla"/>
                <a:cs typeface="Karla"/>
                <a:sym typeface="Karla"/>
              </a:rPr>
              <a:t>Time</a:t>
            </a:r>
            <a:endParaRPr b="1" sz="1500">
              <a:solidFill>
                <a:srgbClr val="112E19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52" name="Google Shape;152;p29"/>
          <p:cNvSpPr txBox="1"/>
          <p:nvPr/>
        </p:nvSpPr>
        <p:spPr>
          <a:xfrm rot="-5400000">
            <a:off x="420000" y="2648866"/>
            <a:ext cx="15057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rgbClr val="112E19"/>
                </a:solidFill>
                <a:latin typeface="Karla"/>
                <a:ea typeface="Karla"/>
                <a:cs typeface="Karla"/>
                <a:sym typeface="Karla"/>
              </a:rPr>
              <a:t>Cost</a:t>
            </a:r>
            <a:endParaRPr b="1" sz="1500">
              <a:solidFill>
                <a:srgbClr val="112E19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53" name="Google Shape;153;p29"/>
          <p:cNvSpPr txBox="1"/>
          <p:nvPr/>
        </p:nvSpPr>
        <p:spPr>
          <a:xfrm>
            <a:off x="441800" y="1362650"/>
            <a:ext cx="1063800" cy="2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9"/>
          <p:cNvSpPr/>
          <p:nvPr/>
        </p:nvSpPr>
        <p:spPr>
          <a:xfrm>
            <a:off x="1390375" y="2191703"/>
            <a:ext cx="6188575" cy="737950"/>
          </a:xfrm>
          <a:custGeom>
            <a:rect b="b" l="l" r="r" t="t"/>
            <a:pathLst>
              <a:path extrusionOk="0" h="29518" w="247543">
                <a:moveTo>
                  <a:pt x="0" y="29518"/>
                </a:moveTo>
                <a:cubicBezTo>
                  <a:pt x="2423" y="29276"/>
                  <a:pt x="9875" y="28730"/>
                  <a:pt x="14540" y="28064"/>
                </a:cubicBezTo>
                <a:cubicBezTo>
                  <a:pt x="19205" y="27398"/>
                  <a:pt x="23386" y="25823"/>
                  <a:pt x="27990" y="25520"/>
                </a:cubicBezTo>
                <a:cubicBezTo>
                  <a:pt x="32594" y="25217"/>
                  <a:pt x="37501" y="26126"/>
                  <a:pt x="42166" y="26247"/>
                </a:cubicBezTo>
                <a:cubicBezTo>
                  <a:pt x="46831" y="26368"/>
                  <a:pt x="51496" y="26732"/>
                  <a:pt x="55979" y="26247"/>
                </a:cubicBezTo>
                <a:cubicBezTo>
                  <a:pt x="60462" y="25762"/>
                  <a:pt x="63431" y="24490"/>
                  <a:pt x="69065" y="23339"/>
                </a:cubicBezTo>
                <a:cubicBezTo>
                  <a:pt x="74699" y="22188"/>
                  <a:pt x="84332" y="20007"/>
                  <a:pt x="89784" y="19340"/>
                </a:cubicBezTo>
                <a:cubicBezTo>
                  <a:pt x="95237" y="18674"/>
                  <a:pt x="96873" y="20006"/>
                  <a:pt x="101780" y="19340"/>
                </a:cubicBezTo>
                <a:cubicBezTo>
                  <a:pt x="106687" y="18674"/>
                  <a:pt x="113230" y="16130"/>
                  <a:pt x="119228" y="15342"/>
                </a:cubicBezTo>
                <a:cubicBezTo>
                  <a:pt x="125226" y="14555"/>
                  <a:pt x="131647" y="15100"/>
                  <a:pt x="137766" y="14615"/>
                </a:cubicBezTo>
                <a:cubicBezTo>
                  <a:pt x="143885" y="14130"/>
                  <a:pt x="150670" y="13403"/>
                  <a:pt x="155941" y="12434"/>
                </a:cubicBezTo>
                <a:cubicBezTo>
                  <a:pt x="161212" y="11465"/>
                  <a:pt x="164483" y="10071"/>
                  <a:pt x="169390" y="8799"/>
                </a:cubicBezTo>
                <a:cubicBezTo>
                  <a:pt x="174297" y="7527"/>
                  <a:pt x="179386" y="5892"/>
                  <a:pt x="185384" y="4801"/>
                </a:cubicBezTo>
                <a:cubicBezTo>
                  <a:pt x="191382" y="3711"/>
                  <a:pt x="199985" y="2438"/>
                  <a:pt x="205377" y="2256"/>
                </a:cubicBezTo>
                <a:cubicBezTo>
                  <a:pt x="210769" y="2074"/>
                  <a:pt x="214101" y="4074"/>
                  <a:pt x="217736" y="3710"/>
                </a:cubicBezTo>
                <a:cubicBezTo>
                  <a:pt x="221371" y="3347"/>
                  <a:pt x="223492" y="499"/>
                  <a:pt x="227187" y="75"/>
                </a:cubicBezTo>
                <a:cubicBezTo>
                  <a:pt x="230883" y="-349"/>
                  <a:pt x="236516" y="1166"/>
                  <a:pt x="239909" y="1166"/>
                </a:cubicBezTo>
                <a:cubicBezTo>
                  <a:pt x="243302" y="1166"/>
                  <a:pt x="246271" y="257"/>
                  <a:pt x="247543" y="75"/>
                </a:cubicBezTo>
              </a:path>
            </a:pathLst>
          </a:custGeom>
          <a:noFill/>
          <a:ln cap="flat" cmpd="sng" w="38100">
            <a:solidFill>
              <a:srgbClr val="0E9453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5" name="Google Shape;155;p29"/>
          <p:cNvSpPr/>
          <p:nvPr/>
        </p:nvSpPr>
        <p:spPr>
          <a:xfrm rot="323642">
            <a:off x="1494753" y="1543851"/>
            <a:ext cx="5962003" cy="2270863"/>
          </a:xfrm>
          <a:custGeom>
            <a:rect b="b" l="l" r="r" t="t"/>
            <a:pathLst>
              <a:path extrusionOk="0" h="90832" w="243412">
                <a:moveTo>
                  <a:pt x="0" y="90832"/>
                </a:moveTo>
                <a:cubicBezTo>
                  <a:pt x="2394" y="89987"/>
                  <a:pt x="9804" y="87584"/>
                  <a:pt x="14364" y="85764"/>
                </a:cubicBezTo>
                <a:cubicBezTo>
                  <a:pt x="18924" y="83944"/>
                  <a:pt x="22775" y="81364"/>
                  <a:pt x="27361" y="79912"/>
                </a:cubicBezTo>
                <a:cubicBezTo>
                  <a:pt x="31948" y="78460"/>
                  <a:pt x="37133" y="78109"/>
                  <a:pt x="41883" y="77053"/>
                </a:cubicBezTo>
                <a:cubicBezTo>
                  <a:pt x="46633" y="75998"/>
                  <a:pt x="51397" y="74699"/>
                  <a:pt x="55862" y="73579"/>
                </a:cubicBezTo>
                <a:cubicBezTo>
                  <a:pt x="60327" y="72459"/>
                  <a:pt x="63086" y="71599"/>
                  <a:pt x="68674" y="70331"/>
                </a:cubicBezTo>
                <a:cubicBezTo>
                  <a:pt x="74263" y="69063"/>
                  <a:pt x="84062" y="67484"/>
                  <a:pt x="89393" y="65969"/>
                </a:cubicBezTo>
                <a:cubicBezTo>
                  <a:pt x="94724" y="64455"/>
                  <a:pt x="95876" y="63122"/>
                  <a:pt x="100662" y="61244"/>
                </a:cubicBezTo>
                <a:cubicBezTo>
                  <a:pt x="105448" y="59366"/>
                  <a:pt x="111991" y="57064"/>
                  <a:pt x="118110" y="54701"/>
                </a:cubicBezTo>
                <a:cubicBezTo>
                  <a:pt x="124229" y="52338"/>
                  <a:pt x="131445" y="50345"/>
                  <a:pt x="137375" y="47067"/>
                </a:cubicBezTo>
                <a:cubicBezTo>
                  <a:pt x="143305" y="43789"/>
                  <a:pt x="149390" y="38244"/>
                  <a:pt x="153691" y="35033"/>
                </a:cubicBezTo>
                <a:cubicBezTo>
                  <a:pt x="157992" y="31822"/>
                  <a:pt x="159117" y="30461"/>
                  <a:pt x="163183" y="27802"/>
                </a:cubicBezTo>
                <a:cubicBezTo>
                  <a:pt x="167249" y="25143"/>
                  <a:pt x="172392" y="21562"/>
                  <a:pt x="178087" y="19078"/>
                </a:cubicBezTo>
                <a:cubicBezTo>
                  <a:pt x="183782" y="16594"/>
                  <a:pt x="191536" y="14898"/>
                  <a:pt x="197352" y="12899"/>
                </a:cubicBezTo>
                <a:cubicBezTo>
                  <a:pt x="203168" y="10900"/>
                  <a:pt x="208740" y="8380"/>
                  <a:pt x="212983" y="7083"/>
                </a:cubicBezTo>
                <a:cubicBezTo>
                  <a:pt x="217226" y="5787"/>
                  <a:pt x="218983" y="5804"/>
                  <a:pt x="222811" y="5120"/>
                </a:cubicBezTo>
                <a:cubicBezTo>
                  <a:pt x="226639" y="4436"/>
                  <a:pt x="232516" y="3832"/>
                  <a:pt x="235949" y="2979"/>
                </a:cubicBezTo>
                <a:cubicBezTo>
                  <a:pt x="239383" y="2126"/>
                  <a:pt x="242168" y="497"/>
                  <a:pt x="243412" y="0"/>
                </a:cubicBezTo>
              </a:path>
            </a:pathLst>
          </a:custGeom>
          <a:noFill/>
          <a:ln cap="flat" cmpd="sng" w="38100">
            <a:solidFill>
              <a:srgbClr val="B45F06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6" name="Google Shape;156;p29"/>
          <p:cNvSpPr txBox="1"/>
          <p:nvPr/>
        </p:nvSpPr>
        <p:spPr>
          <a:xfrm rot="-582631">
            <a:off x="1499019" y="3139572"/>
            <a:ext cx="3233528" cy="37981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rgbClr val="B45F06"/>
                </a:solidFill>
                <a:latin typeface="Karla"/>
                <a:ea typeface="Karla"/>
                <a:cs typeface="Karla"/>
                <a:sym typeface="Karla"/>
              </a:rPr>
              <a:t>Long Distance / Conventional</a:t>
            </a:r>
            <a:endParaRPr b="1" sz="1500">
              <a:solidFill>
                <a:srgbClr val="B45F06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1825" y="916850"/>
            <a:ext cx="5973448" cy="403967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30"/>
          <p:cNvSpPr/>
          <p:nvPr/>
        </p:nvSpPr>
        <p:spPr>
          <a:xfrm>
            <a:off x="1308600" y="3214875"/>
            <a:ext cx="5023500" cy="1117800"/>
          </a:xfrm>
          <a:prstGeom prst="wedgeRoundRectCallout">
            <a:avLst>
              <a:gd fmla="val 55826" name="adj1"/>
              <a:gd fmla="val -51626" name="adj2"/>
              <a:gd fmla="val 0" name="adj3"/>
            </a:avLst>
          </a:prstGeom>
          <a:solidFill>
            <a:srgbClr val="0E9453"/>
          </a:solidFill>
          <a:ln cap="flat" cmpd="sng" w="28575">
            <a:solidFill>
              <a:srgbClr val="0E94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400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rPr>
              <a:t>Food Security!</a:t>
            </a:r>
            <a:endParaRPr b="1" sz="5400">
              <a:solidFill>
                <a:srgbClr val="FFFFFF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63" name="Google Shape;163;p30"/>
          <p:cNvSpPr/>
          <p:nvPr/>
        </p:nvSpPr>
        <p:spPr>
          <a:xfrm>
            <a:off x="125" y="0"/>
            <a:ext cx="9144000" cy="95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300">
                <a:solidFill>
                  <a:srgbClr val="112E19"/>
                </a:solidFill>
                <a:latin typeface="Karla"/>
                <a:ea typeface="Karla"/>
                <a:cs typeface="Karla"/>
                <a:sym typeface="Karla"/>
              </a:rPr>
              <a:t>Elephant in the Room</a:t>
            </a:r>
            <a:endParaRPr b="1" sz="3300">
              <a:solidFill>
                <a:srgbClr val="112E19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1"/>
          <p:cNvSpPr/>
          <p:nvPr/>
        </p:nvSpPr>
        <p:spPr>
          <a:xfrm>
            <a:off x="4572000" y="-125"/>
            <a:ext cx="4635000" cy="514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9" name="Google Shape;169;p31"/>
          <p:cNvSpPr txBox="1"/>
          <p:nvPr>
            <p:ph type="title"/>
          </p:nvPr>
        </p:nvSpPr>
        <p:spPr>
          <a:xfrm>
            <a:off x="0" y="129675"/>
            <a:ext cx="92724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">
                <a:solidFill>
                  <a:srgbClr val="616161"/>
                </a:solidFill>
              </a:rPr>
              <a:t>How The Apricot Centre Reaches Markets: </a:t>
            </a:r>
            <a:endParaRPr b="1" sz="2500">
              <a:solidFill>
                <a:srgbClr val="61616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">
                <a:solidFill>
                  <a:srgbClr val="616161"/>
                </a:solidFill>
              </a:rPr>
              <a:t>1. Local Delivery and Wholesale - Ooooby</a:t>
            </a:r>
            <a:endParaRPr b="1" sz="2500">
              <a:solidFill>
                <a:srgbClr val="616161"/>
              </a:solidFill>
            </a:endParaRPr>
          </a:p>
        </p:txBody>
      </p:sp>
      <p:pic>
        <p:nvPicPr>
          <p:cNvPr id="170" name="Google Shape;17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61575"/>
            <a:ext cx="4704676" cy="314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6750" y="2107675"/>
            <a:ext cx="3974999" cy="290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2"/>
          <p:cNvSpPr/>
          <p:nvPr/>
        </p:nvSpPr>
        <p:spPr>
          <a:xfrm>
            <a:off x="4572000" y="-125"/>
            <a:ext cx="4635000" cy="514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7" name="Google Shape;177;p32"/>
          <p:cNvSpPr txBox="1"/>
          <p:nvPr>
            <p:ph type="title"/>
          </p:nvPr>
        </p:nvSpPr>
        <p:spPr>
          <a:xfrm>
            <a:off x="0" y="452325"/>
            <a:ext cx="97506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">
                <a:solidFill>
                  <a:srgbClr val="616161"/>
                </a:solidFill>
              </a:rPr>
              <a:t>How The Apricot Centre Reaches Markets / Purchases Produce: </a:t>
            </a:r>
            <a:endParaRPr b="1" sz="2500">
              <a:solidFill>
                <a:srgbClr val="61616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">
                <a:solidFill>
                  <a:srgbClr val="616161"/>
                </a:solidFill>
              </a:rPr>
              <a:t>2. The Good </a:t>
            </a:r>
            <a:endParaRPr b="1" sz="2500">
              <a:solidFill>
                <a:srgbClr val="61616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">
                <a:solidFill>
                  <a:srgbClr val="616161"/>
                </a:solidFill>
              </a:rPr>
              <a:t>Food Loop</a:t>
            </a:r>
            <a:endParaRPr b="1" sz="2500">
              <a:solidFill>
                <a:srgbClr val="616161"/>
              </a:solidFill>
            </a:endParaRPr>
          </a:p>
        </p:txBody>
      </p:sp>
      <p:pic>
        <p:nvPicPr>
          <p:cNvPr id="178" name="Google Shape;178;p32"/>
          <p:cNvPicPr preferRelativeResize="0"/>
          <p:nvPr/>
        </p:nvPicPr>
        <p:blipFill rotWithShape="1">
          <a:blip r:embed="rId3">
            <a:alphaModFix/>
          </a:blip>
          <a:srcRect b="0" l="0" r="0" t="10329"/>
          <a:stretch/>
        </p:blipFill>
        <p:spPr>
          <a:xfrm>
            <a:off x="2880600" y="483950"/>
            <a:ext cx="6456049" cy="285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497" y="1648600"/>
            <a:ext cx="4345825" cy="3386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84500" y="3404675"/>
            <a:ext cx="1933374" cy="161115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3"/>
          <p:cNvSpPr txBox="1"/>
          <p:nvPr>
            <p:ph idx="2" type="body"/>
          </p:nvPr>
        </p:nvSpPr>
        <p:spPr>
          <a:xfrm>
            <a:off x="254300" y="959275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800"/>
              <a:buChar char="●"/>
            </a:pPr>
            <a:r>
              <a:rPr b="1" lang="en-GB">
                <a:solidFill>
                  <a:srgbClr val="616161"/>
                </a:solidFill>
              </a:rPr>
              <a:t>Platform diversity </a:t>
            </a:r>
            <a:r>
              <a:rPr lang="en-GB">
                <a:solidFill>
                  <a:srgbClr val="616161"/>
                </a:solidFill>
              </a:rPr>
              <a:t>strengthens the sector by creating the right tools for the right businesses</a:t>
            </a:r>
            <a:endParaRPr>
              <a:solidFill>
                <a:srgbClr val="61616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800"/>
              <a:buChar char="●"/>
            </a:pPr>
            <a:r>
              <a:rPr b="1" lang="en-GB">
                <a:solidFill>
                  <a:srgbClr val="616161"/>
                </a:solidFill>
              </a:rPr>
              <a:t>Scaling </a:t>
            </a:r>
            <a:r>
              <a:rPr lang="en-GB">
                <a:solidFill>
                  <a:srgbClr val="616161"/>
                </a:solidFill>
              </a:rPr>
              <a:t>requires deeper collaboration, which is more difficult with platform diversity</a:t>
            </a:r>
            <a:endParaRPr>
              <a:solidFill>
                <a:srgbClr val="61616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800"/>
              <a:buChar char="●"/>
            </a:pPr>
            <a:r>
              <a:rPr b="1" lang="en-GB">
                <a:solidFill>
                  <a:srgbClr val="616161"/>
                </a:solidFill>
              </a:rPr>
              <a:t>Food Data Collaboration </a:t>
            </a:r>
            <a:r>
              <a:rPr lang="en-GB">
                <a:solidFill>
                  <a:srgbClr val="616161"/>
                </a:solidFill>
              </a:rPr>
              <a:t>is building data infrastructure to underpin diversity at scale</a:t>
            </a:r>
            <a:endParaRPr>
              <a:solidFill>
                <a:srgbClr val="616161"/>
              </a:solidFill>
            </a:endParaRPr>
          </a:p>
        </p:txBody>
      </p:sp>
      <p:sp>
        <p:nvSpPr>
          <p:cNvPr id="186" name="Google Shape;186;p33"/>
          <p:cNvSpPr txBox="1"/>
          <p:nvPr>
            <p:ph type="title"/>
          </p:nvPr>
        </p:nvSpPr>
        <p:spPr>
          <a:xfrm>
            <a:off x="173075" y="122725"/>
            <a:ext cx="47628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616161"/>
                </a:solidFill>
              </a:rPr>
              <a:t>Connective Infrastructure</a:t>
            </a:r>
            <a:endParaRPr sz="3000">
              <a:solidFill>
                <a:srgbClr val="616161"/>
              </a:solidFill>
            </a:endParaRPr>
          </a:p>
        </p:txBody>
      </p:sp>
      <p:pic>
        <p:nvPicPr>
          <p:cNvPr id="187" name="Google Shape;187;p33"/>
          <p:cNvPicPr preferRelativeResize="0"/>
          <p:nvPr/>
        </p:nvPicPr>
        <p:blipFill rotWithShape="1">
          <a:blip r:embed="rId3">
            <a:alphaModFix/>
          </a:blip>
          <a:srcRect b="0" l="0" r="53471" t="17081"/>
          <a:stretch/>
        </p:blipFill>
        <p:spPr>
          <a:xfrm>
            <a:off x="4572000" y="-288612"/>
            <a:ext cx="4572000" cy="5432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